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63" r:id="rId9"/>
    <p:sldId id="258" r:id="rId10"/>
    <p:sldId id="265" r:id="rId11"/>
    <p:sldId id="264" r:id="rId12"/>
    <p:sldId id="259" r:id="rId13"/>
    <p:sldId id="290" r:id="rId14"/>
    <p:sldId id="266" r:id="rId15"/>
    <p:sldId id="291" r:id="rId16"/>
    <p:sldId id="260" r:id="rId17"/>
    <p:sldId id="261" r:id="rId18"/>
    <p:sldId id="262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4"/>
    <p:restoredTop sz="94669"/>
  </p:normalViewPr>
  <p:slideViewPr>
    <p:cSldViewPr snapToGrid="0">
      <p:cViewPr>
        <p:scale>
          <a:sx n="83" d="100"/>
          <a:sy n="83" d="100"/>
        </p:scale>
        <p:origin x="5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4CAB95-DFC8-2D9D-A592-1E2A20B83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D26BDAF-0592-DAFE-5D2F-D9FCA3E57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01A6C1-456E-67A7-0C5E-DFA183A3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500617-D52B-89DF-9D24-2A7977A6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18BF06-468B-6FBC-E217-D8F75271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06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D1BF32-455F-904C-E293-1FD71B0A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6C13290-A72C-B806-EA49-996FB027B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FFFA97-72EC-1B59-93E3-6503A6B2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3FDE38-6290-65FC-9094-FBCFFA57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E0DB28-8926-3517-22EB-6974AFCF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76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108747D-302D-5F40-A634-AABAF20E9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BB40556-E38A-DAE8-F7C2-778543E80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A2F461-81A0-B0F3-3EA7-60ECFA30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A3DB09-4769-8615-E8DB-5BBFA73A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5469BF-D576-B83A-248E-61CBF6F9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3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638ADB-7ECF-F0A2-3A96-EDF7460A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77AF89-23B8-808C-F2E0-A39EF23C6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4B19E8-164F-68BA-BEF0-21BA439B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4D234B-6E21-D5D7-3822-C740FDE7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634484-B066-933B-CFBB-356D9BAD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82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94EAA8-4A58-7821-35F7-CC99FA84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214347-BD1E-1CFA-FF9A-CA17D40E3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9792AE-7406-DF3D-1747-281BD3D9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583162-7CAA-235C-1119-31330669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FA6B02-475E-F371-EF4C-81BD1CF4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83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683361-1A8D-0100-8882-8A9A1A68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E92C5B-4EFC-A0FD-4933-8B3060037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AE6D54-D5CE-4C6F-98E8-62F00949F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002464-6696-493F-0E6C-A9F23459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CFF50D-0690-720D-B4FD-9412A89F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954A0DB-F76F-3AE5-3B2D-C8B01959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16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7A8967-876B-5B4D-4B45-ACB73079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BBAC2E-EC4A-EA91-E107-18E7BB496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677D46-2734-BC49-C007-00593859C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5893945-6668-BC6A-81EE-DFAA9C159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6BB26DE-A976-DB54-4271-7AA751756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DFEE420-1E68-0431-D61A-C2A18313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0B1DACF-8D9D-21F6-AB40-18FCC6DB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F041261-E9C0-C753-6A36-CD30078B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81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3486F0-4815-85FE-C07A-5541893B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7CF9052-957E-2FB7-D5CF-C0C93052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D3434B-4878-B0A1-1446-8AA9F5EF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63CAB0B-48BB-2E4A-EFE3-76B09DC4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50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DA06501-EADB-63EA-1192-144FFFA0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9BF754D-0579-7F71-F6B4-4366DC3E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6370DCE-42F2-BA80-9C6F-D5C3A658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38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C2695D-9596-7220-1AE7-39EB5776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7948AE-F1BE-4204-97C6-D5FEE67A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F4BACA7-B384-87B1-FCFD-C0013E723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A7A2B3B-6954-B5E2-5808-DE376D52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40FE3B-CD7D-75EC-0F22-B5E39D6F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AAC005-926C-0B30-016D-13A3AED0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10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7A3625-1E4A-053E-461B-F96DAA02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F2AE168-FA17-AEFE-62A0-8D0227A36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DF560E-5AEA-F375-5D26-BC02875F5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777DB11-B2AF-F321-34F1-4DC27DA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4FA249-80F8-CD21-063B-DE9CE4DC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91D0050-3451-E9FB-EFB7-06ADB938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17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CD9769D-6648-37BB-1FD5-C05C9D72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0E39C3-9383-9D12-29C2-5F9AFBBA9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DAA3F8-E9AB-080D-74C1-55A89446E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69C51-9785-EA4E-9E97-D5DFCE8155C9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F7B0CA-2DCB-7069-A416-87A9A0ED4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1B37D7-CBE3-3420-964B-100B96813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A71967-D3EA-FB42-B015-69EFA865E4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92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docs.google.com/forms/d/e/1FAIpQLScZ_XwEalHGP0mLOL8R8GNeBGeI4n4PXoFMtg85G6i6F-CL_A/viewform?usp=header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Sow2zCU-h_sJ9TLz-sgi6cDhnea-G8J5LxOcMKgGOmHbZDg/viewform?usp=dialo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arran.edu.tr/idari/koordinatorlukler/toplumsal-katki-koordinatorlug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harranedutr-my.sharepoint.com/:b:/g/personal/duyuru_harran_edu_tr/IQCXoL3Ko12DQY0DqYN_RsccAd3fOqsdhX4_kfWfEW1cEJY?e=ORjtvk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harranedutr-my.sharepoint.com/:b:/g/personal/duyuru_harran_edu_tr/IQBw_cMZHLcDSZCgwnYKQg9-AajjeAd5kQkJjtLzF53xARs?e=uDq2a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harranedutr-my.sharepoint.com/:b:/g/personal/duyuru_harran_edu_tr/IQC4VKKvHaLDRqmHegHLWkqhAUL-EdMl0syVLwgNwtMvLD8?e=99eBII" TargetMode="External"/><Relationship Id="rId4" Type="http://schemas.openxmlformats.org/officeDocument/2006/relationships/hyperlink" Target="https://harranedutr-my.sharepoint.com/:b:/g/personal/duyuru_harran_edu_tr/IQBgGa0cv6UuQqICoDLlmzylASHWMKQB-FX8s1RlC5OV7i8?e=gVjLF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C389C4C-8F4F-983B-40D6-AAB4CEF25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tr-TR" sz="4800" dirty="0">
                <a:solidFill>
                  <a:srgbClr val="FFFFFF"/>
                </a:solidFill>
              </a:rPr>
              <a:t>Toplumsal Katkı Koordinatörlüğü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CACF87C-2F11-60D1-2488-3FC9302E9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tr-TR" dirty="0"/>
              <a:t>Birim İçi Değerlendirme Toplantısı 20.02.2026</a:t>
            </a:r>
          </a:p>
        </p:txBody>
      </p:sp>
    </p:spTree>
    <p:extLst>
      <p:ext uri="{BB962C8B-B14F-4D97-AF65-F5344CB8AC3E}">
        <p14:creationId xmlns:p14="http://schemas.microsoft.com/office/powerpoint/2010/main" val="114090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5008CB-9115-652E-BC8F-83EC060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dirty="0"/>
              <a:t>3 Birimden kanıt geldi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E73499-4BCB-4331-208A-0B7C38CE8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dirty="0"/>
              <a:t>Turizm → 1 faaliyet</a:t>
            </a:r>
          </a:p>
          <a:p>
            <a:r>
              <a:rPr lang="tr-TR" sz="2200" dirty="0"/>
              <a:t>Sağlık → 1 faaliyet</a:t>
            </a:r>
          </a:p>
          <a:p>
            <a:r>
              <a:rPr lang="tr-TR" sz="2200" dirty="0"/>
              <a:t>Eğitim Fakültesi → 1 faaliyet</a:t>
            </a:r>
          </a:p>
          <a:p>
            <a:r>
              <a:rPr lang="tr-TR" sz="2200" dirty="0"/>
              <a:t>Eğitim Fakültesi Resim-İş → 3+ faaliyet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85284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42E1E0-6266-BB49-972A-C6B7442E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tr-TR" dirty="0"/>
              <a:t>7 Birimden gelen Kanıtların Analizi: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33E0F70A-7A8E-1EDE-DB77-B0644BAF42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00840" y="1926266"/>
          <a:ext cx="9390322" cy="4357528"/>
        </p:xfrm>
        <a:graphic>
          <a:graphicData uri="http://schemas.openxmlformats.org/drawingml/2006/table">
            <a:tbl>
              <a:tblPr firstRow="1" bandRow="1"/>
              <a:tblGrid>
                <a:gridCol w="1116609">
                  <a:extLst>
                    <a:ext uri="{9D8B030D-6E8A-4147-A177-3AD203B41FA5}">
                      <a16:colId xmlns:a16="http://schemas.microsoft.com/office/drawing/2014/main" val="2101996064"/>
                    </a:ext>
                  </a:extLst>
                </a:gridCol>
                <a:gridCol w="1351032">
                  <a:extLst>
                    <a:ext uri="{9D8B030D-6E8A-4147-A177-3AD203B41FA5}">
                      <a16:colId xmlns:a16="http://schemas.microsoft.com/office/drawing/2014/main" val="4210119012"/>
                    </a:ext>
                  </a:extLst>
                </a:gridCol>
                <a:gridCol w="1146992">
                  <a:extLst>
                    <a:ext uri="{9D8B030D-6E8A-4147-A177-3AD203B41FA5}">
                      <a16:colId xmlns:a16="http://schemas.microsoft.com/office/drawing/2014/main" val="3478411924"/>
                    </a:ext>
                  </a:extLst>
                </a:gridCol>
                <a:gridCol w="1116609">
                  <a:extLst>
                    <a:ext uri="{9D8B030D-6E8A-4147-A177-3AD203B41FA5}">
                      <a16:colId xmlns:a16="http://schemas.microsoft.com/office/drawing/2014/main" val="303803372"/>
                    </a:ext>
                  </a:extLst>
                </a:gridCol>
                <a:gridCol w="1213305">
                  <a:extLst>
                    <a:ext uri="{9D8B030D-6E8A-4147-A177-3AD203B41FA5}">
                      <a16:colId xmlns:a16="http://schemas.microsoft.com/office/drawing/2014/main" val="4025474157"/>
                    </a:ext>
                  </a:extLst>
                </a:gridCol>
                <a:gridCol w="1212557">
                  <a:extLst>
                    <a:ext uri="{9D8B030D-6E8A-4147-A177-3AD203B41FA5}">
                      <a16:colId xmlns:a16="http://schemas.microsoft.com/office/drawing/2014/main" val="2699214033"/>
                    </a:ext>
                  </a:extLst>
                </a:gridCol>
                <a:gridCol w="1116609">
                  <a:extLst>
                    <a:ext uri="{9D8B030D-6E8A-4147-A177-3AD203B41FA5}">
                      <a16:colId xmlns:a16="http://schemas.microsoft.com/office/drawing/2014/main" val="203206441"/>
                    </a:ext>
                  </a:extLst>
                </a:gridCol>
                <a:gridCol w="1116609">
                  <a:extLst>
                    <a:ext uri="{9D8B030D-6E8A-4147-A177-3AD203B41FA5}">
                      <a16:colId xmlns:a16="http://schemas.microsoft.com/office/drawing/2014/main" val="611493687"/>
                    </a:ext>
                  </a:extLst>
                </a:gridCol>
              </a:tblGrid>
              <a:tr h="573904">
                <a:tc>
                  <a:txBody>
                    <a:bodyPr/>
                    <a:lstStyle/>
                    <a:p>
                      <a:r>
                        <a:rPr lang="tr-TR" sz="1500" b="1"/>
                        <a:t>Birim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/>
                        <a:t>Faaliyet Teması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/>
                        <a:t>Hedef Grup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/>
                        <a:t>Katılım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/>
                        <a:t>Dış Paydaş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/>
                        <a:t>Çıktı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/>
                        <a:t>SDG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/>
                        <a:t>Ölçme-D.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695649"/>
                  </a:ext>
                </a:extLst>
              </a:tr>
              <a:tr h="802430">
                <a:tc>
                  <a:txBody>
                    <a:bodyPr/>
                    <a:lstStyle/>
                    <a:p>
                      <a:r>
                        <a:rPr lang="tr-TR" sz="1500"/>
                        <a:t>Turizm Fakültesi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Ünides Farkındalık Eğitimi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Genç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33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Gençlik ve Spor Bakanlığı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Video, SM içerik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8, 12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Yok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371358"/>
                  </a:ext>
                </a:extLst>
              </a:tr>
              <a:tr h="802430">
                <a:tc>
                  <a:txBody>
                    <a:bodyPr/>
                    <a:lstStyle/>
                    <a:p>
                      <a:r>
                        <a:rPr lang="tr-TR" sz="1500"/>
                        <a:t>Sağlık Bilimleri Fakültesi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Kadın Sağlığı Farkındalığı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Kadın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30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Üniversite Hastanesi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Dijital içerik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3, 5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Ön-son anket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232658"/>
                  </a:ext>
                </a:extLst>
              </a:tr>
              <a:tr h="573904">
                <a:tc>
                  <a:txBody>
                    <a:bodyPr/>
                    <a:lstStyle/>
                    <a:p>
                      <a:r>
                        <a:rPr lang="tr-TR" sz="1500"/>
                        <a:t>Eğitim Fakültesi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TÜBİTAK Bilgilendirme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Genel halk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Veri yok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Yok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SM içerik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4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Geri bildirim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07768"/>
                  </a:ext>
                </a:extLst>
              </a:tr>
              <a:tr h="802430">
                <a:tc>
                  <a:txBody>
                    <a:bodyPr/>
                    <a:lstStyle/>
                    <a:p>
                      <a:r>
                        <a:rPr lang="tr-TR" sz="1500"/>
                        <a:t>Eğitim Fakültesi Resim-İş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Pestisit ve Tarım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Genel halk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70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Üniversite içi iş birliği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Sertifika, SM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3, 8, 15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Anket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924686"/>
                  </a:ext>
                </a:extLst>
              </a:tr>
              <a:tr h="802430">
                <a:tc>
                  <a:txBody>
                    <a:bodyPr/>
                    <a:lstStyle/>
                    <a:p>
                      <a:r>
                        <a:rPr lang="tr-TR" sz="1500"/>
                        <a:t>Eğitim Fakültesi Resim-İş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Sanat Yoluyla Farkındalık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Kadın, genç, halk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~40+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Üniversite + STK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Sertifika, dijital içerik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4, 16, 17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Yok</a:t>
                      </a:r>
                    </a:p>
                  </a:txBody>
                  <a:tcPr marL="77677" marR="77677" marT="38838" marB="38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7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38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0A932127-005A-1442-05D2-88745050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Kanıt</a:t>
            </a:r>
            <a:r>
              <a:rPr lang="en-US" sz="6600" dirty="0"/>
              <a:t> </a:t>
            </a:r>
            <a:r>
              <a:rPr lang="en-US" sz="6600" dirty="0" err="1"/>
              <a:t>Formları</a:t>
            </a:r>
            <a:endParaRPr lang="en-US" sz="6600" dirty="0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A2D294D8-59EB-C30E-F658-C50BF12A96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047" y="164592"/>
            <a:ext cx="2881593" cy="408736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935E570-1FBD-7248-8BBA-8F135B4E1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14" y="164592"/>
            <a:ext cx="2891811" cy="4087368"/>
          </a:xfrm>
          <a:prstGeom prst="rect">
            <a:avLst/>
          </a:prstGeom>
        </p:spPr>
      </p:pic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DCDDF923-26BE-FE54-3061-407CCFA7AC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457869" y="164592"/>
            <a:ext cx="3137054" cy="4087368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B682F9-C612-409B-BFF9-A9CAC724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434438"/>
            <a:ext cx="2983229" cy="2612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i="0" dirty="0">
                <a:effectLst/>
              </a:rPr>
              <a:t>Türkiye </a:t>
            </a:r>
            <a:r>
              <a:rPr lang="en-US" sz="3400" i="0">
                <a:effectLst/>
              </a:rPr>
              <a:t>Sürdürülebilir</a:t>
            </a:r>
            <a:r>
              <a:rPr lang="en-US" sz="3400" i="0" dirty="0">
                <a:effectLst/>
              </a:rPr>
              <a:t> </a:t>
            </a:r>
            <a:r>
              <a:rPr lang="en-US" sz="3400" i="0">
                <a:effectLst/>
              </a:rPr>
              <a:t>Kalkınma</a:t>
            </a:r>
            <a:r>
              <a:rPr lang="en-US" sz="3400" i="0" dirty="0">
                <a:effectLst/>
              </a:rPr>
              <a:t> </a:t>
            </a:r>
            <a:r>
              <a:rPr lang="en-US" sz="3400" i="0">
                <a:effectLst/>
              </a:rPr>
              <a:t>Hedefleri</a:t>
            </a:r>
            <a:endParaRPr lang="en-US" sz="3400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8FB39C1-CBBD-23B1-93FC-B56DDC0FE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100" y="1676799"/>
            <a:ext cx="7290648" cy="34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0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C0C98E5-F924-4E01-944B-23EB87DC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90754"/>
            <a:ext cx="4160520" cy="6010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Kanıt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Formları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8930CD3-1F71-DF4A-23E8-C8E80591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5" b="6628"/>
          <a:stretch>
            <a:fillRect/>
          </a:stretch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63CD4B5-C9BB-A05E-65C6-371A07A22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-5" b="6628"/>
          <a:stretch>
            <a:fillRect/>
          </a:stretch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6F5A3E5-31AB-1C14-B1D1-E004DDF8F3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" b="7296"/>
          <a:stretch>
            <a:fillRect/>
          </a:stretch>
        </p:blipFill>
        <p:spPr>
          <a:xfrm>
            <a:off x="6178733" y="2558694"/>
            <a:ext cx="2827865" cy="373189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B14D879-5F2B-A791-EE12-A9C073FFF0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5" b="6628"/>
          <a:stretch>
            <a:fillRect/>
          </a:stretch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BB89223-77EA-68FF-E5BE-D42C5FA7A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598" y="379255"/>
            <a:ext cx="2548528" cy="18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8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C130BC-2171-E98E-DC68-0DE1C8D7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9848"/>
          </a:xfrm>
        </p:spPr>
        <p:txBody>
          <a:bodyPr>
            <a:normAutofit fontScale="90000"/>
          </a:bodyPr>
          <a:lstStyle/>
          <a:p>
            <a:r>
              <a:rPr lang="tr-TR" dirty="0"/>
              <a:t>2026 DÖNEMİ İÇİN PLANLANAN FAALİYETLER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7E7EEC-223F-DC2A-F7C9-D8442402F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108"/>
            <a:ext cx="10515600" cy="5380766"/>
          </a:xfrm>
        </p:spPr>
        <p:txBody>
          <a:bodyPr numCol="2">
            <a:normAutofit fontScale="62500" lnSpcReduction="20000"/>
          </a:bodyPr>
          <a:lstStyle/>
          <a:p>
            <a:r>
              <a:rPr lang="tr-TR" b="1" dirty="0"/>
              <a:t>1️⃣ Kurumsal Yapılandırma</a:t>
            </a:r>
          </a:p>
          <a:p>
            <a:r>
              <a:rPr lang="tr-TR" dirty="0"/>
              <a:t>Komisyon ve birim temsilcilerinin görev tanımlarının yazılı hale getirilmesi</a:t>
            </a:r>
          </a:p>
          <a:p>
            <a:r>
              <a:rPr lang="tr-TR" dirty="0"/>
              <a:t>EVRAKA hesaplarının aktif kullanımı</a:t>
            </a:r>
          </a:p>
          <a:p>
            <a:r>
              <a:rPr lang="tr-TR" dirty="0"/>
              <a:t>Altı ayda bir düzenli değerlendirme toplantısı</a:t>
            </a:r>
          </a:p>
          <a:p>
            <a:r>
              <a:rPr lang="tr-TR" b="1" dirty="0"/>
              <a:t>2️⃣ Veri ve Kanıt Sistemi</a:t>
            </a:r>
          </a:p>
          <a:p>
            <a:r>
              <a:rPr lang="tr-TR" dirty="0"/>
              <a:t>Tüm birimlerde Toplumsal Katkı Kanıt Formu zorunlu hale getirilmesi</a:t>
            </a:r>
          </a:p>
          <a:p>
            <a:r>
              <a:rPr lang="tr-TR" dirty="0"/>
              <a:t>Web sayfasına kanıt yükleme sisteminin aktif kullanımı</a:t>
            </a:r>
          </a:p>
          <a:p>
            <a:r>
              <a:rPr lang="tr-TR" dirty="0"/>
              <a:t>SKA eşleştirmeli faaliyet veri tabanı oluşturulması</a:t>
            </a:r>
          </a:p>
          <a:p>
            <a:r>
              <a:rPr lang="tr-TR" b="1" dirty="0"/>
              <a:t>3️⃣ Kurum Dışı Paydaş İş Birliği</a:t>
            </a:r>
          </a:p>
          <a:p>
            <a:r>
              <a:rPr lang="tr-TR" dirty="0"/>
              <a:t>En az 10 kilit kuruma resmi ziyaret</a:t>
            </a:r>
          </a:p>
          <a:p>
            <a:r>
              <a:rPr lang="tr-TR" dirty="0"/>
              <a:t>TK İhtiyaç Formlarının gönderilmesi ve veri analizi</a:t>
            </a:r>
          </a:p>
          <a:p>
            <a:r>
              <a:rPr lang="tr-TR" dirty="0"/>
              <a:t>Ziyaret sonrası etki değerlendirme anketi uygulanması</a:t>
            </a:r>
          </a:p>
          <a:p>
            <a:r>
              <a:rPr lang="tr-TR" b="1" dirty="0"/>
              <a:t>4️⃣ Eğitim ve Bilgilendirme</a:t>
            </a:r>
          </a:p>
          <a:p>
            <a:r>
              <a:rPr lang="tr-TR" dirty="0"/>
              <a:t>Yılda 2 kez Birim Temsilcileri Toplantısı</a:t>
            </a:r>
          </a:p>
          <a:p>
            <a:r>
              <a:rPr lang="tr-TR" dirty="0"/>
              <a:t>SKA ve Kanıt Hazırlama Eğitimi</a:t>
            </a:r>
          </a:p>
          <a:p>
            <a:r>
              <a:rPr lang="tr-TR" dirty="0"/>
              <a:t>Öğrenci kulüpleri için veri raporlama eğitimi</a:t>
            </a:r>
          </a:p>
          <a:p>
            <a:r>
              <a:rPr lang="tr-TR" b="1" dirty="0"/>
              <a:t>5️⃣ Yaygınlaştırma ve Görünürlük</a:t>
            </a:r>
          </a:p>
          <a:p>
            <a:r>
              <a:rPr lang="tr-TR" dirty="0"/>
              <a:t>Gazete Harran (20 basım)</a:t>
            </a:r>
          </a:p>
          <a:p>
            <a:r>
              <a:rPr lang="tr-TR" dirty="0"/>
              <a:t>Toplumsal Katkı Öğrenci Dergisi (20 basım)</a:t>
            </a:r>
          </a:p>
          <a:p>
            <a:r>
              <a:rPr lang="tr-TR" dirty="0"/>
              <a:t>Web sayfasında faaliyet envanteri yayımlanması</a:t>
            </a:r>
          </a:p>
          <a:p>
            <a:r>
              <a:rPr lang="tr-TR" b="1" dirty="0"/>
              <a:t>6️⃣ Politika ve Teşvik Entegrasyonu</a:t>
            </a:r>
          </a:p>
          <a:p>
            <a:r>
              <a:rPr lang="tr-TR" dirty="0"/>
              <a:t>Teşvik başvurularında TK Kanıt Formu şartı</a:t>
            </a:r>
          </a:p>
          <a:p>
            <a:r>
              <a:rPr lang="tr-TR" dirty="0"/>
              <a:t>BİDR raporlarına TK kanıt entegrasyonu</a:t>
            </a:r>
          </a:p>
          <a:p>
            <a:r>
              <a:rPr lang="tr-TR" dirty="0"/>
              <a:t>Sosyal sorumluluk projelerinde zorunlu kanıt sistemi</a:t>
            </a:r>
          </a:p>
          <a:p>
            <a:r>
              <a:rPr lang="tr-TR" b="1" dirty="0"/>
              <a:t>7️⃣ Performans Hedefleri (Sayısal)</a:t>
            </a:r>
          </a:p>
          <a:p>
            <a:r>
              <a:rPr lang="tr-TR" dirty="0"/>
              <a:t>En az 50 SKA eşleşmeli faaliyet</a:t>
            </a:r>
          </a:p>
          <a:p>
            <a:r>
              <a:rPr lang="tr-TR" dirty="0"/>
              <a:t>En az 5000 doğrudan yararlanıcı</a:t>
            </a:r>
          </a:p>
          <a:p>
            <a:r>
              <a:rPr lang="tr-TR" dirty="0"/>
              <a:t>En az 20 kurum dışı iş birliği</a:t>
            </a:r>
          </a:p>
          <a:p>
            <a:r>
              <a:rPr lang="tr-TR" dirty="0"/>
              <a:t>%100 kanıt yükleme oranı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353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F5C2A7E-9A5A-B3F1-0298-DEF23393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Harran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Üniversitesi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Toplumsal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Katkı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Koordinatörlüğü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Paydaş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İhtiyaç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Talep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İş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Birliği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Formu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CE4C546-E1AE-014F-D8CD-1093EE05C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dirty="0">
                <a:hlinkClick r:id="rId2"/>
              </a:rPr>
              <a:t>https://docs.google.com/forms/d/e/1FAIpQLScZ_XwEalHGP0mLOL8R8GNeBGeI4n4PXoFMtg85G6i6F-CL_A/viewform?usp=header</a:t>
            </a:r>
            <a:endParaRPr lang="en-US" sz="1500" dirty="0"/>
          </a:p>
          <a:p>
            <a:pPr marL="0" indent="0">
              <a:buNone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İçerik Yer Tutucusu 6" descr="kalıp, desen, düzen, kare, piksel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7150334-C248-003A-456D-2CBBF5B9E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14662653-86B5-9BAE-AAD1-CF1EDEF6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Uzmanlık Alanları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İçerik Yer Tutucusu 7" descr="kalıp, desen, düzen, kare, piksel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452B925-5C74-2BB8-C026-BB30F19B9E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42FD3B3-DE3A-D217-BD0F-7B508C2A9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hlinkClick r:id="rId3"/>
              </a:rPr>
              <a:t>https://</a:t>
            </a:r>
            <a:r>
              <a:rPr lang="en-US" dirty="0">
                <a:hlinkClick r:id="rId3"/>
              </a:rPr>
              <a:t>docs.google.com/forms/d/e/1FAIpQLSdSow2zCU-h_sJ9TLz-sgi6cDhnea-G8J5LxOcMKgGOmHbZDg/viewform?usp=dialog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64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01C6061-0AED-1C7F-A116-C71F933F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Bilgilendirme Toplantısı değerlendirme Formu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A960C0-8C7F-494B-C0EC-2BAA178A7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https://docs.google.com/forms/d/e/1FAIpQLSeeMwCysN38-Q0WnEXN2uIRC7RVEPmCZPGmfWJs561Y4hkD_g/viewform?usp=header</a:t>
            </a:r>
          </a:p>
        </p:txBody>
      </p:sp>
      <p:pic>
        <p:nvPicPr>
          <p:cNvPr id="6" name="İçerik Yer Tutucusu 5" descr="kalıp, desen, düzen, kare, piksel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1EE1532-B7B8-4444-E576-38908B6721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225C46-D847-9652-CAD3-268D57E5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GÜNDEM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87CB4F-C91F-0729-5FFD-85002ECF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Komisyon Toplantısı Kararları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Birimimizin Mevcut Toplumsal Katkı Faaliyetlerinin Değerlendirilmesi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SKA (Sürdürülebilir Kalkınma Amaçları) Eşleştirme Süreci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Kanıt Toplama ve Veri Giriş Süreci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2026 Dönemi İçin Planlanan Faaliyetler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Görev Dağılımı ve Sorumlulukların Belirlenmesi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Görüş ve Öneriler</a:t>
            </a:r>
          </a:p>
        </p:txBody>
      </p:sp>
    </p:spTree>
    <p:extLst>
      <p:ext uri="{BB962C8B-B14F-4D97-AF65-F5344CB8AC3E}">
        <p14:creationId xmlns:p14="http://schemas.microsoft.com/office/powerpoint/2010/main" val="101336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EEBDED-BEDC-D3A2-FC66-CBF920CCE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tr-TR" sz="4000" dirty="0">
                <a:solidFill>
                  <a:schemeClr val="tx2"/>
                </a:solidFill>
              </a:rPr>
              <a:t>2025 Yılı Toplumsal Katkı Faaliyetleri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4CE4F90-FD50-707D-80FF-79B8F7C68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tr-TR" sz="2000" dirty="0">
                <a:solidFill>
                  <a:schemeClr val="tx2"/>
                </a:solidFill>
              </a:rPr>
              <a:t>Genel Değerlendirme</a:t>
            </a:r>
          </a:p>
        </p:txBody>
      </p:sp>
      <p:pic>
        <p:nvPicPr>
          <p:cNvPr id="7" name="Graphic 6" descr="Grup">
            <a:extLst>
              <a:ext uri="{FF2B5EF4-FFF2-40B4-BE49-F238E27FC236}">
                <a16:creationId xmlns:a16="http://schemas.microsoft.com/office/drawing/2014/main" id="{3EF54D1D-3051-AA10-73BB-E20CA3C6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304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0FB1885-17AD-8C60-405A-F1CBA8D8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tr-TR" sz="4100" b="1"/>
              <a:t>2025 Yılında Yapısal Güçlendirme</a:t>
            </a:r>
            <a:endParaRPr lang="tr-TR" sz="41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BBB04F-2085-B1B2-20EF-28E766876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5124584" cy="3553581"/>
          </a:xfrm>
        </p:spPr>
        <p:txBody>
          <a:bodyPr numCol="1">
            <a:normAutofit/>
          </a:bodyPr>
          <a:lstStyle/>
          <a:p>
            <a:r>
              <a:rPr lang="tr-TR" sz="1700" dirty="0"/>
              <a:t>Toplumsal Katkı Politikası oluşturuldu</a:t>
            </a:r>
          </a:p>
          <a:p>
            <a:r>
              <a:rPr lang="tr-TR" sz="1700" dirty="0"/>
              <a:t>Stratejik hedefler belirlendi</a:t>
            </a:r>
          </a:p>
          <a:p>
            <a:r>
              <a:rPr lang="tr-TR" sz="1700" dirty="0"/>
              <a:t>Proses yapısı oluşturuldu</a:t>
            </a:r>
          </a:p>
          <a:p>
            <a:r>
              <a:rPr lang="tr-TR" sz="1700" dirty="0"/>
              <a:t>Komisyon üyeleri belirlendi</a:t>
            </a:r>
          </a:p>
          <a:p>
            <a:r>
              <a:rPr lang="tr-TR" sz="1700" dirty="0"/>
              <a:t>Web sayfası aktif hale getirildi</a:t>
            </a:r>
          </a:p>
          <a:p>
            <a:r>
              <a:rPr lang="tr-TR" sz="1700" dirty="0"/>
              <a:t>Toplumsal Katkı Kanıt Formları oluşturuldu (TSE belgesi –Paydaş Görüşleri alınarak)</a:t>
            </a:r>
          </a:p>
          <a:p>
            <a:r>
              <a:rPr lang="tr-TR" sz="1700" dirty="0">
                <a:hlinkClick r:id="rId2"/>
              </a:rPr>
              <a:t>https://www.harran.edu.tr/idari/koordinatorlukler/toplumsal-katki-koordinatorlugu</a:t>
            </a:r>
            <a:endParaRPr lang="tr-TR" sz="1700" dirty="0"/>
          </a:p>
          <a:p>
            <a:endParaRPr lang="tr-TR" sz="1700" dirty="0"/>
          </a:p>
          <a:p>
            <a:endParaRPr lang="tr-TR" sz="1700" dirty="0"/>
          </a:p>
        </p:txBody>
      </p:sp>
      <p:pic>
        <p:nvPicPr>
          <p:cNvPr id="7" name="Graphic 6" descr="Kullanıcılar">
            <a:extLst>
              <a:ext uri="{FF2B5EF4-FFF2-40B4-BE49-F238E27FC236}">
                <a16:creationId xmlns:a16="http://schemas.microsoft.com/office/drawing/2014/main" id="{7DB12E98-E1A0-1434-6BD6-E41E2CC2E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8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62B32C-D3B2-29DC-213D-DE0F3184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4200" b="1"/>
              <a:t>İç Paydaş Yayılımı </a:t>
            </a:r>
            <a:br>
              <a:rPr lang="tr-TR" sz="4200" b="1"/>
            </a:br>
            <a:r>
              <a:rPr lang="tr-TR" sz="4200"/>
              <a:t>Bilgilendirme toplantıları gerçekleştirildi: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09392E-0D02-C0E8-9523-510A0158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numCol="2" anchor="ctr">
            <a:normAutofit/>
          </a:bodyPr>
          <a:lstStyle/>
          <a:p>
            <a:r>
              <a:rPr lang="tr-TR" sz="2200"/>
              <a:t>Rektörlük</a:t>
            </a:r>
          </a:p>
          <a:p>
            <a:r>
              <a:rPr lang="tr-TR" sz="2200"/>
              <a:t>Eğitim Fakültesi</a:t>
            </a:r>
          </a:p>
          <a:p>
            <a:r>
              <a:rPr lang="tr-TR" sz="2200"/>
              <a:t>Fen-Edebiyat Fakültesi</a:t>
            </a:r>
          </a:p>
          <a:p>
            <a:r>
              <a:rPr lang="tr-TR" sz="2200"/>
              <a:t>Veteriner Fakültesi</a:t>
            </a:r>
          </a:p>
          <a:p>
            <a:r>
              <a:rPr lang="tr-TR" sz="2200"/>
              <a:t>Ziraat Fakültesi</a:t>
            </a:r>
          </a:p>
          <a:p>
            <a:r>
              <a:rPr lang="tr-TR" sz="2200"/>
              <a:t>Konservatuvar</a:t>
            </a:r>
          </a:p>
          <a:p>
            <a:r>
              <a:rPr lang="tr-TR" sz="2200"/>
              <a:t>Erasmus Koordinatörlüğü</a:t>
            </a:r>
          </a:p>
          <a:p>
            <a:pPr marL="0" indent="0">
              <a:buNone/>
            </a:pPr>
            <a:r>
              <a:rPr lang="tr-TR" sz="2200"/>
              <a:t>📌 Öğrenci temsilcisi sürece dahil edildi.</a:t>
            </a:r>
          </a:p>
          <a:p>
            <a:endParaRPr lang="tr-TR" sz="2200"/>
          </a:p>
        </p:txBody>
      </p:sp>
    </p:spTree>
    <p:extLst>
      <p:ext uri="{BB962C8B-B14F-4D97-AF65-F5344CB8AC3E}">
        <p14:creationId xmlns:p14="http://schemas.microsoft.com/office/powerpoint/2010/main" val="255051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8EB77A-1B0D-BEEE-B0E7-4BC7354F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tr-TR" sz="4000" b="1"/>
              <a:t>Yaygınlaştırma Çalışmaları</a:t>
            </a:r>
            <a:endParaRPr lang="tr-TR" sz="40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709425-CC2F-DCDD-9355-85C27EC01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tr-TR" sz="2000" dirty="0"/>
              <a:t>4 sayı gazete yayımlandı</a:t>
            </a:r>
          </a:p>
          <a:p>
            <a:r>
              <a:rPr lang="tr-TR" sz="2000" dirty="0"/>
              <a:t>Web sayfası güncellemeleri yapıldı</a:t>
            </a:r>
          </a:p>
          <a:p>
            <a:r>
              <a:rPr lang="tr-TR" sz="2000" dirty="0"/>
              <a:t>Faaliyet görünürlüğü artırıldı</a:t>
            </a:r>
          </a:p>
          <a:p>
            <a:r>
              <a:rPr lang="tr-TR" sz="2000" dirty="0"/>
              <a:t>Toplumsal Katkı Topluluğu Kuruldu</a:t>
            </a:r>
          </a:p>
          <a:p>
            <a:r>
              <a:rPr lang="tr-TR" sz="2000" dirty="0"/>
              <a:t>TKT Öğrenci dergisi çıkarıldı</a:t>
            </a:r>
          </a:p>
          <a:p>
            <a:endParaRPr lang="tr-TR" sz="2000" dirty="0"/>
          </a:p>
          <a:p>
            <a:pPr marL="0" indent="0">
              <a:buNone/>
            </a:pPr>
            <a:r>
              <a:rPr lang="tr-TR" sz="2000" dirty="0"/>
              <a:t>📌 Kurumsal hafıza oluşturulmaya başlandı.</a:t>
            </a:r>
          </a:p>
          <a:p>
            <a:endParaRPr lang="tr-TR" sz="2000" dirty="0"/>
          </a:p>
        </p:txBody>
      </p:sp>
      <p:pic>
        <p:nvPicPr>
          <p:cNvPr id="12" name="Picture 11" descr="Gazete yığını">
            <a:extLst>
              <a:ext uri="{FF2B5EF4-FFF2-40B4-BE49-F238E27FC236}">
                <a16:creationId xmlns:a16="http://schemas.microsoft.com/office/drawing/2014/main" id="{E48C8E4A-10FB-58DB-AA21-631EABFEE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48" r="2525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7DFC82-F6A2-65C9-1381-78CCC3A7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86" y="501594"/>
            <a:ext cx="4790364" cy="1668424"/>
          </a:xfrm>
        </p:spPr>
        <p:txBody>
          <a:bodyPr anchor="b">
            <a:normAutofit/>
          </a:bodyPr>
          <a:lstStyle/>
          <a:p>
            <a:r>
              <a:rPr lang="tr-TR" sz="4000"/>
              <a:t>Gazete Harran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E734D8-17ED-7553-F7EC-D4E37669A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2399857"/>
            <a:ext cx="4667553" cy="3425709"/>
          </a:xfrm>
        </p:spPr>
        <p:txBody>
          <a:bodyPr>
            <a:normAutofit/>
          </a:bodyPr>
          <a:lstStyle/>
          <a:p>
            <a:r>
              <a:rPr lang="tr-TR" sz="2000">
                <a:hlinkClick r:id="rId2" tooltip="Original URL:&#10;https://harranedutr-my.sharepoint.com/:b:/g/personal/duyuru_harran_edu_tr/IQBw_cMZHLcDSZCgwnYKQg9-AajjeAd5kQkJjtLzF53xARs?e=uDq2ay&#10;&#10;Click to follow link."/>
              </a:rPr>
              <a:t>1. Gazete 2024</a:t>
            </a:r>
            <a:endParaRPr lang="tr-TR" sz="2000"/>
          </a:p>
          <a:p>
            <a:r>
              <a:rPr lang="tr-TR" sz="2000">
                <a:hlinkClick r:id="rId3" tooltip="Original URL:&#10;https://harranedutr-my.sharepoint.com/:b:/g/personal/duyuru_harran_edu_tr/IQCXoL3Ko12DQY0DqYN_RsccAd3fOqsdhX4_kfWfEW1cEJY?e=ORjtvk&#10;&#10;Click to follow link."/>
              </a:rPr>
              <a:t>2. Gazete 2024</a:t>
            </a:r>
            <a:endParaRPr lang="tr-TR" sz="2000"/>
          </a:p>
          <a:p>
            <a:r>
              <a:rPr lang="tr-TR" sz="2000">
                <a:hlinkClick r:id="rId4" tooltip="Original URL:&#10;https://harranedutr-my.sharepoint.com/:b:/g/personal/duyuru_harran_edu_tr/IQBgGa0cv6UuQqICoDLlmzylASHWMKQB-FX8s1RlC5OV7i8?e=gVjLFv&#10;&#10;Click to follow link."/>
              </a:rPr>
              <a:t>3. Gazete 2025</a:t>
            </a:r>
            <a:endParaRPr lang="tr-TR" sz="2000"/>
          </a:p>
          <a:p>
            <a:r>
              <a:rPr lang="tr-TR" sz="2000">
                <a:hlinkClick r:id="rId5" tooltip="Original URL:&#10;https://harranedutr-my.sharepoint.com/:b:/g/personal/duyuru_harran_edu_tr/IQC4VKKvHaLDRqmHegHLWkqhAUL-EdMl0syVLwgNwtMvLD8?e=99eBII&#10;&#10;Click to follow link."/>
              </a:rPr>
              <a:t>4. Gazete 2025</a:t>
            </a:r>
            <a:endParaRPr lang="tr-TR" sz="2000"/>
          </a:p>
        </p:txBody>
      </p:sp>
      <p:pic>
        <p:nvPicPr>
          <p:cNvPr id="4" name="Resim 3" descr="metin, gazete, ekran görüntüsü, poster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9F32832-F5DE-F515-BD39-F0539850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075" y="182003"/>
            <a:ext cx="3954100" cy="6036793"/>
          </a:xfrm>
          <a:prstGeom prst="rect">
            <a:avLst/>
          </a:prstGeom>
        </p:spPr>
      </p:pic>
      <p:pic>
        <p:nvPicPr>
          <p:cNvPr id="6" name="Resim 5" descr="metin, çizgi film, poster, Çizgi fil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D4B1280-5023-ED6C-01DE-52C3E82C0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9409" y="670377"/>
            <a:ext cx="1719191" cy="2429953"/>
          </a:xfrm>
          <a:prstGeom prst="rect">
            <a:avLst/>
          </a:prstGeom>
        </p:spPr>
      </p:pic>
      <p:pic>
        <p:nvPicPr>
          <p:cNvPr id="5" name="Resim 4" descr="logo, simge, sembol, ticari marka, amble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8277BBA-9408-7C1F-B560-A427086B6E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9409" y="3429000"/>
            <a:ext cx="2215805" cy="24019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457265-2D9E-3E91-860E-645B4BC3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167"/>
          </a:xfrm>
        </p:spPr>
        <p:txBody>
          <a:bodyPr/>
          <a:lstStyle/>
          <a:p>
            <a:r>
              <a:rPr lang="tr-TR" dirty="0"/>
              <a:t>Komisyon Toplantısı Kararları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FBB7B3-0A0A-6FB1-DFE9-FE00F5312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213"/>
            <a:ext cx="10515600" cy="5293662"/>
          </a:xfrm>
        </p:spPr>
        <p:txBody>
          <a:bodyPr>
            <a:normAutofit fontScale="62500" lnSpcReduction="20000"/>
          </a:bodyPr>
          <a:lstStyle/>
          <a:p>
            <a:r>
              <a:rPr lang="tr-TR" dirty="0"/>
              <a:t>Kurum içi hareketlilik nedeniyle Toplumsal Katkı Komisyonu üyelerinde </a:t>
            </a:r>
            <a:r>
              <a:rPr lang="tr-TR" b="1" dirty="0"/>
              <a:t>güncellemesi</a:t>
            </a:r>
          </a:p>
          <a:p>
            <a:r>
              <a:rPr lang="tr-TR" dirty="0"/>
              <a:t>Toplumsal katkı faaliyetlerinin yılda </a:t>
            </a:r>
            <a:r>
              <a:rPr lang="tr-TR" b="1" dirty="0"/>
              <a:t>iki/dört kez düzenli olarak değerlendirilmesi </a:t>
            </a:r>
            <a:r>
              <a:rPr lang="tr-TR" dirty="0"/>
              <a:t>ve altı/üç ayda bir komisyon toplantısı yapılması kararlaştırılmıştır. </a:t>
            </a:r>
          </a:p>
          <a:p>
            <a:r>
              <a:rPr lang="tr-TR" dirty="0"/>
              <a:t>Birimlerin toplumsal </a:t>
            </a:r>
            <a:r>
              <a:rPr lang="tr-TR" b="1" dirty="0"/>
              <a:t>katkı kanıt formlarını web sayfasına</a:t>
            </a:r>
            <a:r>
              <a:rPr lang="tr-TR" dirty="0"/>
              <a:t> yüklemeleri sağlanacaktır. </a:t>
            </a:r>
          </a:p>
          <a:p>
            <a:r>
              <a:rPr lang="tr-TR" b="1" dirty="0"/>
              <a:t>SKS öğrenci kulüplerinin </a:t>
            </a:r>
            <a:r>
              <a:rPr lang="tr-TR" dirty="0"/>
              <a:t>gerçekleştirdiği etkinliklere ilişkin düzenli veri akışının sağlanması için gerekli önlemlerin alınması</a:t>
            </a:r>
          </a:p>
          <a:p>
            <a:r>
              <a:rPr lang="tr-TR" dirty="0"/>
              <a:t>Kurumsal İletişim tarafından yürütülecek etkinliklerde </a:t>
            </a:r>
            <a:r>
              <a:rPr lang="tr-TR" b="1" dirty="0"/>
              <a:t>kongre ve organizasyon izin süreçlerinde</a:t>
            </a:r>
            <a:r>
              <a:rPr lang="tr-TR" dirty="0"/>
              <a:t>, Toplumsal Katkı Koordinatörlüğü tarafından hazırlanan etkinlik kanıt formunun doldurulması şartı aranacaktır. </a:t>
            </a:r>
          </a:p>
          <a:p>
            <a:r>
              <a:rPr lang="tr-TR" dirty="0"/>
              <a:t>Benzer şekilde, </a:t>
            </a:r>
            <a:r>
              <a:rPr lang="tr-TR" b="1" dirty="0"/>
              <a:t>teşvik başvuru şartlarına </a:t>
            </a:r>
            <a:r>
              <a:rPr lang="tr-TR" dirty="0"/>
              <a:t>etkinlik, seminer, proje ve makale faaliyetleri için Toplumsal Katkı Kanıt </a:t>
            </a:r>
            <a:r>
              <a:rPr lang="tr-TR" dirty="0" err="1"/>
              <a:t>Formu’nun</a:t>
            </a:r>
            <a:r>
              <a:rPr lang="tr-TR" dirty="0"/>
              <a:t> doldurulup yüklenmesi koşulu eklenecektir. </a:t>
            </a:r>
          </a:p>
          <a:p>
            <a:r>
              <a:rPr lang="tr-TR" b="1" dirty="0"/>
              <a:t>Kalite Komisyonu BİDR raporlarında </a:t>
            </a:r>
            <a:r>
              <a:rPr lang="tr-TR" dirty="0"/>
              <a:t>toplumsal katkı kanıt formlarının doldurularak sisteme yüklenmesi zorunlu tutulacaktır. Proje Birimi tarafından yürütülen sosyal sorumluluk projelerinde de proje kanıt formlarının doldurulması şartı getirilecektir.</a:t>
            </a:r>
          </a:p>
          <a:p>
            <a:r>
              <a:rPr lang="tr-TR" dirty="0"/>
              <a:t>Kurum ziyaretleri planlanarak kilit kurumlar belirlenecek, komisyon üyelerine görevlendirme yazısı üst yazı ile iletilecek; ziyaret öncesinde Toplumsal Katkı İhtiyaç Formları resmi yazı ile ilgili kurumlara gönderilecektir. Ziyaret sonrasında değerlendirme amacıyla anket formu hazırlanacaktır.</a:t>
            </a:r>
          </a:p>
          <a:p>
            <a:r>
              <a:rPr lang="tr-TR" dirty="0"/>
              <a:t>Toplumsal Katkı Koordinatörlüğü tarafından yayımlanan </a:t>
            </a:r>
            <a:r>
              <a:rPr lang="tr-TR" b="1" dirty="0"/>
              <a:t>gazetede köşe yazısı </a:t>
            </a:r>
            <a:r>
              <a:rPr lang="tr-TR" dirty="0"/>
              <a:t>yazmak isteyen öğretim elemanları için duyuru yapılacaktır. “Gazete Harran” için 20 adet basım talep yazısı ve Toplumsal Katkı öğrenci dergisi için 20 adet basım talep yazısı hazırlanacaktır.</a:t>
            </a:r>
          </a:p>
        </p:txBody>
      </p:sp>
    </p:spTree>
    <p:extLst>
      <p:ext uri="{BB962C8B-B14F-4D97-AF65-F5344CB8AC3E}">
        <p14:creationId xmlns:p14="http://schemas.microsoft.com/office/powerpoint/2010/main" val="15089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7AAA1C-224F-F187-38AE-BC1C0F41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Birimimizin Mevcut Toplumsal Katkı Faaliyetlerinin Değerlendirilmesi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2C69FCE-7816-3424-8622-E496A8EDFA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96526"/>
            <a:ext cx="5181600" cy="4209535"/>
          </a:xfrm>
          <a:prstGeom prst="rect">
            <a:avLst/>
          </a:prstGeom>
        </p:spPr>
      </p:pic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B9B1C966-06B4-30E1-B412-3A9F7FB87B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EBYS Ahmet İlyas imzasıyla da gönderildi.</a:t>
            </a:r>
          </a:p>
        </p:txBody>
      </p:sp>
    </p:spTree>
    <p:extLst>
      <p:ext uri="{BB962C8B-B14F-4D97-AF65-F5344CB8AC3E}">
        <p14:creationId xmlns:p14="http://schemas.microsoft.com/office/powerpoint/2010/main" val="169650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811</Words>
  <Application>Microsoft Macintosh PowerPoint</Application>
  <PresentationFormat>Geniş ekran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Teması</vt:lpstr>
      <vt:lpstr>Toplumsal Katkı Koordinatörlüğü</vt:lpstr>
      <vt:lpstr>GÜNDEM</vt:lpstr>
      <vt:lpstr>2025 Yılı Toplumsal Katkı Faaliyetleri</vt:lpstr>
      <vt:lpstr>2025 Yılında Yapısal Güçlendirme</vt:lpstr>
      <vt:lpstr>İç Paydaş Yayılımı  Bilgilendirme toplantıları gerçekleştirildi:</vt:lpstr>
      <vt:lpstr>Yaygınlaştırma Çalışmaları</vt:lpstr>
      <vt:lpstr>Gazete Harran</vt:lpstr>
      <vt:lpstr>Komisyon Toplantısı Kararları </vt:lpstr>
      <vt:lpstr>Birimimizin Mevcut Toplumsal Katkı Faaliyetlerinin Değerlendirilmesi</vt:lpstr>
      <vt:lpstr>3 Birimden kanıt geldi</vt:lpstr>
      <vt:lpstr>7 Birimden gelen Kanıtların Analizi:</vt:lpstr>
      <vt:lpstr>Kanıt Formları</vt:lpstr>
      <vt:lpstr>Türkiye Sürdürülebilir Kalkınma Hedefleri</vt:lpstr>
      <vt:lpstr>Kanıt Formları</vt:lpstr>
      <vt:lpstr>2026 DÖNEMİ İÇİN PLANLANAN FAALİYETLER</vt:lpstr>
      <vt:lpstr>Harran Üniversitesi Toplumsal Katkı Koordinatörlüğü Paydaş İhtiyaç, Talep ve İş Birliği Formu</vt:lpstr>
      <vt:lpstr>Uzmanlık Alanları</vt:lpstr>
      <vt:lpstr>Bilgilendirme Toplantısı değerlendirme Formu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Doç. Dr. Özlem VARGÜN</dc:creator>
  <cp:lastModifiedBy>Doç. Dr. Özlem VARGÜN</cp:lastModifiedBy>
  <cp:revision>3</cp:revision>
  <dcterms:created xsi:type="dcterms:W3CDTF">2026-02-19T18:56:06Z</dcterms:created>
  <dcterms:modified xsi:type="dcterms:W3CDTF">2026-02-19T22:11:03Z</dcterms:modified>
</cp:coreProperties>
</file>